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43509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838080" y="4098240"/>
            <a:ext cx="1051524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6226200" y="182556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83808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6226200" y="4098240"/>
            <a:ext cx="513108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39344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7949160" y="182556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83808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439344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7949160" y="4098240"/>
            <a:ext cx="3385800" cy="20750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fffff"/>
            </a:gs>
            <a:gs pos="100000">
              <a:srgbClr val="fafafa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anchor="b">
            <a:noAutofit/>
          </a:bodyPr>
          <a:p>
            <a:pPr algn="ctr">
              <a:lnSpc>
                <a:spcPct val="90000"/>
              </a:lnSpc>
            </a:pPr>
            <a:r>
              <a:rPr b="0" lang="ru-RU" sz="6000" spc="-1" strike="noStrike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b="0" lang="uk-UA" sz="6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0D816A86-77BB-4433-A850-FA475DE63710}" type="datetime">
              <a:rPr b="0" lang="uk-UA" sz="1200" spc="-1" strike="noStrike">
                <a:solidFill>
                  <a:srgbClr val="8b8b8b"/>
                </a:solidFill>
                <a:latin typeface="Calibri"/>
              </a:rPr>
              <a:t>13.2.24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A6AC3239-B567-4C02-9A08-75A3E63ACBDF}" type="slidenum">
              <a:rPr b="0" lang="uk-UA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20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uk-UA" sz="20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18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uk-UA" sz="18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uk-UA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uk-UA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uk-UA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uk-UA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fffff"/>
            </a:gs>
            <a:gs pos="100000">
              <a:srgbClr val="fafafa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9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b="0" lang="uk-UA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>
            <a:no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lvl="1" marL="6858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uk-UA" sz="24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uk-UA" sz="20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uk-UA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8A5AD543-7C31-4D01-B935-4D932EDD35EC}" type="datetime">
              <a:rPr b="0" lang="uk-UA" sz="1200" spc="-1" strike="noStrike">
                <a:solidFill>
                  <a:srgbClr val="8b8b8b"/>
                </a:solidFill>
                <a:latin typeface="Calibri"/>
              </a:rPr>
              <a:t>13.2.24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uk-UA" sz="2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9A1D35C3-B5F5-4B4C-9A21-148A71ADAFEC}" type="slidenum">
              <a:rPr b="0" lang="uk-UA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hyperlink" Target="https://zakon.rada.gov.ua/laws/show/2811-20#n855" TargetMode="External"/><Relationship Id="rId2" Type="http://schemas.openxmlformats.org/officeDocument/2006/relationships/hyperlink" Target="https://zakon.rada.gov.ua/laws/show/2811-20#n855" TargetMode="External"/><Relationship Id="rId3" Type="http://schemas.openxmlformats.org/officeDocument/2006/relationships/hyperlink" Target="https://zakon.rada.gov.ua/laws/show/2811-20#n855" TargetMode="External"/><Relationship Id="rId4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extShape 1"/>
          <p:cNvSpPr txBox="1"/>
          <p:nvPr/>
        </p:nvSpPr>
        <p:spPr>
          <a:xfrm>
            <a:off x="490320" y="247680"/>
            <a:ext cx="10796760" cy="21099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algn="ctr">
              <a:lnSpc>
                <a:spcPct val="90000"/>
              </a:lnSpc>
            </a:pPr>
            <a:r>
              <a:rPr b="1" lang="uk-UA" sz="5400" spc="-1" strike="noStrike">
                <a:solidFill>
                  <a:srgbClr val="000000"/>
                </a:solidFill>
                <a:latin typeface="Times New Roman"/>
                <a:ea typeface="Times New Roman"/>
              </a:rPr>
              <a:t>Забезпечення академічної доброчесності у діяльності педагогічних працівників і учнів</a:t>
            </a:r>
            <a:endParaRPr b="0" lang="uk-UA" sz="5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83" name="Рисунок 3" descr=""/>
          <p:cNvPicPr/>
          <p:nvPr/>
        </p:nvPicPr>
        <p:blipFill>
          <a:blip r:embed="rId1"/>
          <a:stretch/>
        </p:blipFill>
        <p:spPr>
          <a:xfrm>
            <a:off x="5709240" y="2532240"/>
            <a:ext cx="5437440" cy="40777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extShape 1"/>
          <p:cNvSpPr txBox="1"/>
          <p:nvPr/>
        </p:nvSpPr>
        <p:spPr>
          <a:xfrm>
            <a:off x="219960" y="33480"/>
            <a:ext cx="1152360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90000"/>
              </a:lnSpc>
            </a:pPr>
            <a:r>
              <a:rPr b="1" lang="uk-UA" sz="4700" spc="-1" strike="noStrike">
                <a:solidFill>
                  <a:srgbClr val="000000"/>
                </a:solidFill>
                <a:latin typeface="Comic Sans MS"/>
              </a:rPr>
              <a:t>Академічна доброчесність у контексті</a:t>
            </a:r>
            <a:endParaRPr b="0" lang="uk-UA" sz="47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5" name="TextShape 2"/>
          <p:cNvSpPr txBox="1"/>
          <p:nvPr/>
        </p:nvSpPr>
        <p:spPr>
          <a:xfrm>
            <a:off x="574560" y="973080"/>
            <a:ext cx="10779120" cy="5697000"/>
          </a:xfrm>
          <a:prstGeom prst="rect">
            <a:avLst/>
          </a:prstGeom>
          <a:solidFill>
            <a:srgbClr val="ffffff"/>
          </a:solidFill>
          <a:ln w="12600">
            <a:solidFill>
              <a:srgbClr val="70ad47"/>
            </a:solidFill>
            <a:miter/>
          </a:ln>
        </p:spPr>
        <p:txBody>
          <a:bodyPr>
            <a:noAutofit/>
          </a:bodyPr>
          <a:p>
            <a:pPr algn="just">
              <a:lnSpc>
                <a:spcPct val="90000"/>
              </a:lnSpc>
            </a:pP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</a:pPr>
            <a:r>
              <a:rPr b="1" lang="uk-UA" sz="30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1" lang="uk-UA" sz="3000" spc="-1" strike="noStrike">
                <a:solidFill>
                  <a:srgbClr val="000000"/>
                </a:solidFill>
                <a:latin typeface="Calibri"/>
              </a:rPr>
              <a:t>Поняття академічної доброчесності, центральне в рамках цієї доповіді, реалізується в умовах академічної спільноти й перебуває в тісних зв’язках із поняттям академічної культури.</a:t>
            </a: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</a:pP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6" name="CustomShape 3"/>
          <p:cNvSpPr/>
          <p:nvPr/>
        </p:nvSpPr>
        <p:spPr>
          <a:xfrm>
            <a:off x="3980160" y="3030480"/>
            <a:ext cx="4003200" cy="21776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uk-UA" sz="3600" spc="-1" strike="noStrike">
                <a:solidFill>
                  <a:srgbClr val="2f5597"/>
                </a:solidFill>
                <a:latin typeface="Calibri"/>
              </a:rPr>
              <a:t>Академічна</a:t>
            </a:r>
            <a:endParaRPr b="0" lang="uk-UA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uk-UA" sz="3200" spc="-1" strike="noStrike">
                <a:solidFill>
                  <a:srgbClr val="2f5597"/>
                </a:solidFill>
                <a:latin typeface="Calibri"/>
              </a:rPr>
              <a:t>доброчесність</a:t>
            </a:r>
            <a:endParaRPr b="0" lang="uk-UA" sz="3200" spc="-1" strike="noStrike">
              <a:latin typeface="Arial"/>
            </a:endParaRPr>
          </a:p>
        </p:txBody>
      </p:sp>
      <p:sp>
        <p:nvSpPr>
          <p:cNvPr id="87" name="CustomShape 4"/>
          <p:cNvSpPr/>
          <p:nvPr/>
        </p:nvSpPr>
        <p:spPr>
          <a:xfrm>
            <a:off x="1719000" y="3891960"/>
            <a:ext cx="4003200" cy="2364480"/>
          </a:xfrm>
          <a:prstGeom prst="triangle">
            <a:avLst>
              <a:gd name="adj" fmla="val 50000"/>
            </a:avLst>
          </a:prstGeom>
          <a:solidFill>
            <a:schemeClr val="accent4">
              <a:lumMod val="60000"/>
              <a:lumOff val="40000"/>
            </a:schemeClr>
          </a:solidFill>
          <a:ln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8" name="CustomShape 5"/>
          <p:cNvSpPr/>
          <p:nvPr/>
        </p:nvSpPr>
        <p:spPr>
          <a:xfrm>
            <a:off x="6240960" y="3891960"/>
            <a:ext cx="4003200" cy="2364480"/>
          </a:xfrm>
          <a:prstGeom prst="triangle">
            <a:avLst>
              <a:gd name="adj" fmla="val 50000"/>
            </a:avLst>
          </a:prstGeom>
          <a:solidFill>
            <a:schemeClr val="accent4">
              <a:lumMod val="60000"/>
              <a:lumOff val="40000"/>
            </a:schemeClr>
          </a:solidFill>
          <a:ln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uk-UA" sz="4800" spc="-1" strike="noStrike">
                <a:solidFill>
                  <a:srgbClr val="2f5597"/>
                </a:solidFill>
                <a:latin typeface="Calibri"/>
              </a:rPr>
              <a:t>Право</a:t>
            </a:r>
            <a:endParaRPr b="0" lang="uk-UA" sz="4800" spc="-1" strike="noStrike">
              <a:latin typeface="Arial"/>
            </a:endParaRPr>
          </a:p>
        </p:txBody>
      </p:sp>
      <p:sp>
        <p:nvSpPr>
          <p:cNvPr id="89" name="CustomShape 6"/>
          <p:cNvSpPr/>
          <p:nvPr/>
        </p:nvSpPr>
        <p:spPr>
          <a:xfrm>
            <a:off x="2624400" y="5140440"/>
            <a:ext cx="2191680" cy="913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 algn="ctr">
              <a:lnSpc>
                <a:spcPct val="100000"/>
              </a:lnSpc>
            </a:pPr>
            <a:r>
              <a:rPr b="1" lang="uk-UA" sz="5400" spc="-1" strike="noStrike">
                <a:solidFill>
                  <a:srgbClr val="2f5597"/>
                </a:solidFill>
                <a:latin typeface="Calibri"/>
              </a:rPr>
              <a:t>Етика</a:t>
            </a:r>
            <a:endParaRPr b="0" lang="uk-UA" sz="5400" spc="-1" strike="noStrike">
              <a:latin typeface="Arial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Shape 1"/>
          <p:cNvSpPr txBox="1"/>
          <p:nvPr/>
        </p:nvSpPr>
        <p:spPr>
          <a:xfrm>
            <a:off x="339840" y="257760"/>
            <a:ext cx="11535120" cy="638856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marL="72000" indent="-323640" algn="just">
              <a:lnSpc>
                <a:spcPct val="90000"/>
              </a:lnSpc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Під терміном </a:t>
            </a:r>
            <a:r>
              <a:rPr b="1" i="1" lang="uk-UA" sz="3200" spc="-1" strike="noStrike">
                <a:solidFill>
                  <a:srgbClr val="000000"/>
                </a:solidFill>
                <a:latin typeface="Calibri"/>
              </a:rPr>
              <a:t>академічна спільнота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(середовище) маються на увазі всі особи, які беруть участь у навчально-педагогічній та науковій діяльності (викладачі, адміністрація, учні).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72000" indent="-323640" algn="just">
              <a:lnSpc>
                <a:spcPct val="90000"/>
              </a:lnSpc>
              <a:buClr>
                <a:srgbClr val="000000"/>
              </a:buClr>
              <a:buFont typeface="Arial"/>
              <a:buChar char="•"/>
            </a:pPr>
            <a:r>
              <a:rPr b="1" i="1" lang="uk-UA" sz="3200" spc="-1" strike="noStrike">
                <a:solidFill>
                  <a:srgbClr val="000000"/>
                </a:solidFill>
                <a:latin typeface="Calibri"/>
              </a:rPr>
              <a:t>Академічна культура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є поняттям, що характеризує систему цінностей, традицій і морально-етичних норм поведінки, які функціонують у закладі освіти.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72000" indent="-323640" algn="just">
              <a:lnSpc>
                <a:spcPct val="90000"/>
              </a:lnSpc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У статті 42 </a:t>
            </a:r>
            <a:r>
              <a:rPr b="1" i="1" lang="uk-UA" sz="3200" spc="-1" strike="noStrike">
                <a:solidFill>
                  <a:srgbClr val="000000"/>
                </a:solidFill>
                <a:latin typeface="Calibri"/>
              </a:rPr>
              <a:t>Закону України «Про освіту»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міститься таке визначення академічної доброчесності: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«</a:t>
            </a:r>
            <a:r>
              <a:rPr b="1" lang="uk-UA" sz="3200" spc="-1" strike="noStrike" u="sng">
                <a:solidFill>
                  <a:srgbClr val="000000"/>
                </a:solidFill>
                <a:uFillTx/>
                <a:latin typeface="Calibri"/>
              </a:rPr>
              <a:t>Академічна доброчесність</a:t>
            </a:r>
            <a:r>
              <a:rPr b="0" lang="uk-UA" sz="3200" spc="-1" strike="noStrike" u="sng">
                <a:solidFill>
                  <a:srgbClr val="000000"/>
                </a:solidFill>
                <a:uFillTx/>
                <a:latin typeface="Calibri"/>
              </a:rPr>
              <a:t>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це сукупність етичних принципів та визначених законом правил, якими мають керуватися учасники освітнього процесу під час навчання, викладання та провадження наукової (творчої) діяльності з метою забезпечення довіри до результатів навчання та/або наукових (творчих) досягнень»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Объект 3" descr=""/>
          <p:cNvPicPr/>
          <p:nvPr/>
        </p:nvPicPr>
        <p:blipFill>
          <a:blip r:embed="rId1"/>
          <a:stretch/>
        </p:blipFill>
        <p:spPr>
          <a:xfrm>
            <a:off x="1652400" y="152280"/>
            <a:ext cx="8674200" cy="6270840"/>
          </a:xfrm>
          <a:prstGeom prst="rect">
            <a:avLst/>
          </a:prstGeom>
          <a:ln>
            <a:noFill/>
          </a:ln>
        </p:spPr>
      </p:pic>
      <p:sp>
        <p:nvSpPr>
          <p:cNvPr id="92" name="CustomShape 1"/>
          <p:cNvSpPr/>
          <p:nvPr/>
        </p:nvSpPr>
        <p:spPr>
          <a:xfrm>
            <a:off x="1166400" y="6423480"/>
            <a:ext cx="10046160" cy="364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* Цю листівку виготовлено за підтримки Відділу преси, освіти та культури Посольства США в Україні</a:t>
            </a:r>
            <a:endParaRPr b="0" lang="uk-UA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Shape 1"/>
          <p:cNvSpPr txBox="1"/>
          <p:nvPr/>
        </p:nvSpPr>
        <p:spPr>
          <a:xfrm>
            <a:off x="222840" y="187560"/>
            <a:ext cx="11664000" cy="9021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90000"/>
              </a:lnSpc>
            </a:pPr>
            <a:r>
              <a:rPr b="1" i="1" lang="uk-UA" sz="5400" spc="-1" strike="noStrike">
                <a:solidFill>
                  <a:srgbClr val="000000"/>
                </a:solidFill>
                <a:latin typeface="Calibri Light"/>
              </a:rPr>
              <a:t>Принципи академічної доброчесності</a:t>
            </a:r>
            <a:endParaRPr b="0" lang="uk-UA" sz="5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4" name="TextShape 2"/>
          <p:cNvSpPr txBox="1"/>
          <p:nvPr/>
        </p:nvSpPr>
        <p:spPr>
          <a:xfrm>
            <a:off x="328320" y="1090080"/>
            <a:ext cx="11558520" cy="549792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228600" indent="324000" algn="just">
              <a:lnSpc>
                <a:spcPct val="90000"/>
              </a:lnSpc>
              <a:buClr>
                <a:srgbClr val="000000"/>
              </a:buClr>
              <a:buFont typeface="Arial"/>
              <a:buChar char="•"/>
            </a:pPr>
            <a:r>
              <a:rPr b="1" lang="uk-UA" sz="3200" spc="-1" strike="noStrike">
                <a:solidFill>
                  <a:srgbClr val="000000"/>
                </a:solidFill>
                <a:latin typeface="Calibri"/>
              </a:rPr>
              <a:t>Чесність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 реалізується у сферах навчання, викладання, методичних чи наукових розробок, а також при наданні різного характеру послуг за дорученнями керівництва навчальних і наукових установ.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324000" algn="just">
              <a:lnSpc>
                <a:spcPct val="90000"/>
              </a:lnSpc>
              <a:buClr>
                <a:srgbClr val="000000"/>
              </a:buClr>
              <a:buFont typeface="Arial"/>
              <a:buChar char="•"/>
            </a:pPr>
            <a:r>
              <a:rPr b="1" lang="uk-UA" sz="3200" spc="-1" strike="noStrike">
                <a:solidFill>
                  <a:srgbClr val="000000"/>
                </a:solidFill>
                <a:latin typeface="Calibri"/>
              </a:rPr>
              <a:t>Довіра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 сприяє підтриманню й заохоченню вільного обміну ідеями задля найкращої реалізації наукових пошуків. Довіра сприяє формуванню психологічного клімату, який уможливлює такий вільний обмін.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324000" algn="just">
              <a:lnSpc>
                <a:spcPct val="90000"/>
              </a:lnSpc>
              <a:buClr>
                <a:srgbClr val="000000"/>
              </a:buClr>
              <a:buFont typeface="Arial"/>
              <a:buChar char="•"/>
            </a:pPr>
            <a:r>
              <a:rPr b="1" lang="uk-UA" sz="3200" spc="-1" strike="noStrike">
                <a:solidFill>
                  <a:srgbClr val="000000"/>
                </a:solidFill>
                <a:latin typeface="Calibri"/>
              </a:rPr>
              <a:t>Справедливість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 у взаєминах учнів, викладачів та адміністрації освітніх закладів здобуває вияв у встановленні академічними спільнотами прозорих і чітких очікувань, практик і стандартів щодо навчальної діяльності.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extShape 1"/>
          <p:cNvSpPr txBox="1"/>
          <p:nvPr/>
        </p:nvSpPr>
        <p:spPr>
          <a:xfrm>
            <a:off x="387000" y="457200"/>
            <a:ext cx="11359440" cy="608400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indent="324000" algn="just">
              <a:lnSpc>
                <a:spcPct val="90000"/>
              </a:lnSpc>
              <a:buClr>
                <a:srgbClr val="000000"/>
              </a:buClr>
              <a:buFont typeface="Arial"/>
              <a:buChar char="•"/>
            </a:pPr>
            <a:r>
              <a:rPr b="1" lang="uk-UA" sz="3200" spc="-1" strike="noStrike">
                <a:solidFill>
                  <a:srgbClr val="000000"/>
                </a:solidFill>
                <a:latin typeface="Calibri"/>
              </a:rPr>
              <a:t>Повага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 є невід’ємною складовою взаємин на основі суб’єктної  взаємодії. Тому академічними спільнотами цінується  здатність до кооперування і взаємодії в процесі навчання і пізнання.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indent="324000" algn="just">
              <a:lnSpc>
                <a:spcPct val="90000"/>
              </a:lnSpc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Особиста </a:t>
            </a:r>
            <a:r>
              <a:rPr b="1" lang="uk-UA" sz="3200" spc="-1" strike="noStrike">
                <a:solidFill>
                  <a:srgbClr val="000000"/>
                </a:solidFill>
                <a:latin typeface="Calibri"/>
              </a:rPr>
              <a:t>відповідальність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 суб’єктів –  сприяє підтриманню спільно сформованих стандартів і формуванню спільної політики реагування у випадку їх порушення.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indent="324000" algn="just">
              <a:lnSpc>
                <a:spcPct val="90000"/>
              </a:lnSpc>
              <a:buClr>
                <a:srgbClr val="000000"/>
              </a:buClr>
              <a:buFont typeface="Arial"/>
              <a:buChar char="•"/>
            </a:pPr>
            <a:r>
              <a:rPr b="1" lang="uk-UA" sz="3200" spc="-1" strike="noStrike">
                <a:solidFill>
                  <a:srgbClr val="000000"/>
                </a:solidFill>
                <a:latin typeface="Calibri"/>
              </a:rPr>
              <a:t>Відвага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 потрібна у ситуації відстоювання доброчесних цінностей у ситуації загрози. Здатність кожного члена академічної спільноти проявляти рішучість, мужність і цілеспрямованість у боротьбі проти порушень вимог і стандартів академічної доброчесності є запорукою доброчесного функціонування всієї системи.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TextShape 1"/>
          <p:cNvSpPr txBox="1"/>
          <p:nvPr/>
        </p:nvSpPr>
        <p:spPr>
          <a:xfrm>
            <a:off x="351720" y="387000"/>
            <a:ext cx="11406240" cy="617760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algn="ctr">
              <a:lnSpc>
                <a:spcPct val="90000"/>
              </a:lnSpc>
              <a:spcBef>
                <a:spcPts val="601"/>
              </a:spcBef>
            </a:pPr>
            <a:r>
              <a:rPr b="1" lang="ru-RU" sz="3000" spc="-1" strike="noStrike">
                <a:solidFill>
                  <a:srgbClr val="000000"/>
                </a:solidFill>
                <a:latin typeface="Calibri"/>
              </a:rPr>
              <a:t>Закон України «Про освіту» (05.09.2017 р.)</a:t>
            </a: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601"/>
              </a:spcBef>
            </a:pPr>
            <a:r>
              <a:rPr b="0" lang="uk-UA" sz="3000" spc="-1" strike="noStrike">
                <a:solidFill>
                  <a:srgbClr val="000000"/>
                </a:solidFill>
                <a:latin typeface="Calibri"/>
              </a:rPr>
              <a:t>Він «регулює суспільні відносини, що виникають у процесі реалізації конституційного права людини на освіту, прав та обов’язків фізичних і юридичних осіб, які беруть участь у реалізації цього права, а також визначає компетенцію державних органів та органів місцевого самоврядування у сфері освіти»</a:t>
            </a: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90000"/>
              </a:lnSpc>
              <a:spcBef>
                <a:spcPts val="601"/>
              </a:spcBef>
            </a:pPr>
            <a:r>
              <a:rPr b="1" lang="uk-UA" sz="3000" spc="-1" strike="noStrike">
                <a:solidFill>
                  <a:srgbClr val="000000"/>
                </a:solidFill>
                <a:latin typeface="Calibri"/>
              </a:rPr>
              <a:t>Закон України </a:t>
            </a:r>
            <a:r>
              <a:rPr b="1" lang="uk-UA" sz="2900" spc="-1" strike="noStrike">
                <a:solidFill>
                  <a:srgbClr val="000000"/>
                </a:solidFill>
                <a:latin typeface="Calibri"/>
              </a:rPr>
              <a:t>«Про авторське право і суміжні права» </a:t>
            </a:r>
            <a:r>
              <a:rPr b="1" lang="uk-UA" sz="3000" spc="-1" strike="noStrike">
                <a:solidFill>
                  <a:srgbClr val="000000"/>
                </a:solidFill>
                <a:latin typeface="Calibri"/>
              </a:rPr>
              <a:t>(</a:t>
            </a:r>
            <a:r>
              <a:rPr b="1" lang="uk-UA" sz="2800" spc="-1" strike="noStrike">
                <a:solidFill>
                  <a:srgbClr val="000000"/>
                </a:solidFill>
                <a:latin typeface="Calibri"/>
              </a:rPr>
              <a:t>01.12.2022 р</a:t>
            </a:r>
            <a:r>
              <a:rPr b="1" lang="en-US" sz="2400" spc="-1" strike="noStrike">
                <a:solidFill>
                  <a:srgbClr val="000000"/>
                </a:solidFill>
                <a:latin typeface="Calibri"/>
              </a:rPr>
              <a:t>.</a:t>
            </a:r>
            <a:r>
              <a:rPr b="1" lang="uk-UA" sz="3000" spc="-1" strike="noStrike">
                <a:solidFill>
                  <a:srgbClr val="000000"/>
                </a:solidFill>
                <a:latin typeface="Calibri"/>
              </a:rPr>
              <a:t>)</a:t>
            </a: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601"/>
              </a:spcBef>
            </a:pP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uk-UA" sz="3000" spc="-1" strike="noStrike">
                <a:solidFill>
                  <a:srgbClr val="000000"/>
                </a:solidFill>
                <a:latin typeface="Calibri"/>
              </a:rPr>
              <a:t>Регламентуються а</a:t>
            </a:r>
            <a:r>
              <a:rPr b="0" lang="ru-RU" sz="3000" spc="-1" strike="noStrike">
                <a:solidFill>
                  <a:srgbClr val="000000"/>
                </a:solidFill>
                <a:latin typeface="Calibri"/>
              </a:rPr>
              <a:t>спекти недоброчесності, пов’язані з проблемою плагіювання наукових текстів та авторських методичних розробок.</a:t>
            </a:r>
            <a:r>
              <a:rPr b="0" lang="uk-UA" sz="3000" spc="-1" strike="noStrike">
                <a:solidFill>
                  <a:srgbClr val="000000"/>
                </a:solidFill>
                <a:latin typeface="Calibri"/>
              </a:rPr>
              <a:t> </a:t>
            </a: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601"/>
              </a:spcBef>
            </a:pPr>
            <a:r>
              <a:rPr b="0" lang="uk-UA" sz="3000" spc="-1" strike="noStrike">
                <a:solidFill>
                  <a:srgbClr val="000000"/>
                </a:solidFill>
                <a:latin typeface="Calibri"/>
              </a:rPr>
              <a:t>Крім того, нормативною основою доброчесної поведінки академічної спільноти окремого закладу  освіти є </a:t>
            </a:r>
            <a:r>
              <a:rPr b="1" i="1" lang="uk-UA" sz="3000" spc="-1" strike="noStrike">
                <a:solidFill>
                  <a:srgbClr val="000000"/>
                </a:solidFill>
                <a:latin typeface="Calibri"/>
              </a:rPr>
              <a:t>внутрішні документи</a:t>
            </a:r>
            <a:r>
              <a:rPr b="0" lang="uk-UA" sz="3000" spc="-1" strike="noStrike">
                <a:solidFill>
                  <a:srgbClr val="000000"/>
                </a:solidFill>
                <a:latin typeface="Calibri"/>
              </a:rPr>
              <a:t>, колегіально затверджені в цьому закладі, зокрема, кодекси АД або положення про її дотримання.</a:t>
            </a: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extShape 1"/>
          <p:cNvSpPr txBox="1"/>
          <p:nvPr/>
        </p:nvSpPr>
        <p:spPr>
          <a:xfrm>
            <a:off x="351720" y="339840"/>
            <a:ext cx="11406240" cy="61660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90000"/>
              </a:lnSpc>
              <a:spcBef>
                <a:spcPts val="601"/>
              </a:spcBef>
            </a:pPr>
            <a:r>
              <a:rPr b="1" lang="uk-UA" sz="3200" spc="-1" strike="noStrike">
                <a:solidFill>
                  <a:srgbClr val="000000"/>
                </a:solidFill>
                <a:latin typeface="Calibri"/>
              </a:rPr>
              <a:t>Стаття 42 Закону «Про освіту» присвячена академічній доброчесності.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90000"/>
              </a:lnSpc>
              <a:spcBef>
                <a:spcPts val="601"/>
              </a:spcBef>
            </a:pP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601"/>
              </a:spcBef>
            </a:pPr>
            <a:r>
              <a:rPr b="1" i="1" lang="uk-UA" sz="3200" spc="-1" strike="noStrike">
                <a:solidFill>
                  <a:srgbClr val="000000"/>
                </a:solidFill>
                <a:latin typeface="Calibri"/>
              </a:rPr>
              <a:t>Дотримання АД педагогічними працівниками передбачає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: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посилання на джерела інформації у разі використання ідей, розробок, тверджень, відомостей;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дотримання норм законодавства про авторське право і суміжні права;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надання достовірної інформації про методики і результати досліджень, джерела використаної інформації та власну педагогічну (науково-педагогічну, творчу) діяльність;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контроль за дотриманням академічної доброчесності здобувачами освіти;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об’єктивне оцінювання результатів навчання.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601"/>
              </a:spcBef>
            </a:pP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433800" y="469080"/>
            <a:ext cx="11359440" cy="60134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marL="228600" algn="just">
              <a:lnSpc>
                <a:spcPct val="90000"/>
              </a:lnSpc>
              <a:spcBef>
                <a:spcPts val="601"/>
              </a:spcBef>
            </a:pP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1" i="1" lang="uk-UA" sz="3200" spc="-1" strike="noStrike">
                <a:solidFill>
                  <a:srgbClr val="000000"/>
                </a:solidFill>
                <a:latin typeface="Calibri"/>
              </a:rPr>
              <a:t>Дотримання АД здобувачами освіти передбачає: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32400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самостійне виконання навчальних завдань, завдань поточного та підсумкового контролю результатів навчання;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32400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посилання на джерела інформації у разі використання ідей, розробок, тверджень, відомостей;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32400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постійна підготовка до уроків, домашніх завдань;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32400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самостійне подання щоденника для виставлення педагогом одержаних балів;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32400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надання достовірної інформації про власні результати навчання батькам (особам, які їх замінюють).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Shape 1"/>
          <p:cNvSpPr txBox="1"/>
          <p:nvPr/>
        </p:nvSpPr>
        <p:spPr>
          <a:xfrm>
            <a:off x="293040" y="269640"/>
            <a:ext cx="11547000" cy="629496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7000"/>
          </a:bodyPr>
          <a:p>
            <a:pPr>
              <a:lnSpc>
                <a:spcPct val="100000"/>
              </a:lnSpc>
              <a:spcBef>
                <a:spcPts val="601"/>
              </a:spcBef>
            </a:pPr>
            <a:r>
              <a:rPr b="1" lang="uk-UA" sz="3100" spc="-1" strike="noStrike">
                <a:solidFill>
                  <a:srgbClr val="000000"/>
                </a:solidFill>
                <a:latin typeface="Calibri"/>
              </a:rPr>
              <a:t>Порушенням академічної доброчесності учасниками ОП  вважається: </a:t>
            </a:r>
            <a:endParaRPr b="0" lang="uk-UA" sz="31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академічний плагіат;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фабрикація;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списування;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	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обман;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хабарництво;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 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відмова своєчасно надавати інформацію (усно або письмово) про методики, технології, прийоми, методи викладання, стан виконання програми, рівень сформованості компетентностей здобувачами освіти;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необ’єктивне оцінювання;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10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невиконання обов’язків педагогічного працівника, передбачених статтею 54 Закону України «Про освіту».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Рисунок 3" descr=""/>
          <p:cNvPicPr/>
          <p:nvPr/>
        </p:nvPicPr>
        <p:blipFill>
          <a:blip r:embed="rId1"/>
          <a:stretch/>
        </p:blipFill>
        <p:spPr>
          <a:xfrm>
            <a:off x="7104240" y="644760"/>
            <a:ext cx="2841840" cy="2674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Shape 1"/>
          <p:cNvSpPr txBox="1"/>
          <p:nvPr/>
        </p:nvSpPr>
        <p:spPr>
          <a:xfrm>
            <a:off x="410400" y="445320"/>
            <a:ext cx="11359440" cy="61308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just">
              <a:lnSpc>
                <a:spcPct val="90000"/>
              </a:lnSpc>
              <a:spcBef>
                <a:spcPts val="1001"/>
              </a:spcBef>
            </a:pP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i="1" lang="uk-UA" sz="3600" spc="-1" strike="noStrike">
                <a:solidFill>
                  <a:srgbClr val="000000"/>
                </a:solidFill>
                <a:latin typeface="Calibri"/>
              </a:rPr>
              <a:t>Академічна відповідальність</a:t>
            </a:r>
            <a:r>
              <a:rPr b="0" lang="uk-UA" sz="3600" spc="-1" strike="noStrike">
                <a:solidFill>
                  <a:srgbClr val="000000"/>
                </a:solidFill>
                <a:latin typeface="Calibri"/>
              </a:rPr>
              <a:t> за порушення академічної доброчесності під час здійснення освітньої та наукової діяльності покладається на співробітників та здобувачів освіти відповідно до норм чинного законодавства України. </a:t>
            </a:r>
            <a:endParaRPr b="0" lang="uk-UA" sz="36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 algn="just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i="1" lang="uk-UA" sz="3600" spc="-1" strike="noStrike">
                <a:solidFill>
                  <a:srgbClr val="000000"/>
                </a:solidFill>
                <a:latin typeface="Calibri"/>
              </a:rPr>
              <a:t>Академічна відповідальність </a:t>
            </a:r>
            <a:r>
              <a:rPr b="0" lang="uk-UA" sz="3600" spc="-1" strike="noStrike">
                <a:solidFill>
                  <a:srgbClr val="000000"/>
                </a:solidFill>
                <a:latin typeface="Calibri"/>
              </a:rPr>
              <a:t>не є різновидом юридичної відповідальності і не заважає притягненню осіб до юридичної (кримінальної, адміністративної, цивільної чи дисциплінарної) відповідальності у випадках, передбачених законами. </a:t>
            </a:r>
            <a:endParaRPr b="0" lang="uk-UA" sz="36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</a:pPr>
            <a:r>
              <a:rPr b="0" lang="uk-UA" sz="36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uk-UA" sz="3600" spc="-1" strike="noStrike">
                <a:solidFill>
                  <a:srgbClr val="000000"/>
                </a:solidFill>
                <a:latin typeface="Calibri"/>
              </a:rPr>
              <a:t>Вона є відповідальністю перед академічною спільнотою за порушення її етичних норм.</a:t>
            </a:r>
            <a:endParaRPr b="0" lang="uk-UA" sz="36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36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Shape 1"/>
          <p:cNvSpPr txBox="1"/>
          <p:nvPr/>
        </p:nvSpPr>
        <p:spPr>
          <a:xfrm>
            <a:off x="838080" y="118800"/>
            <a:ext cx="10515240" cy="9594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90000"/>
              </a:lnSpc>
            </a:pPr>
            <a:r>
              <a:rPr b="1" lang="uk-UA" sz="4800" spc="-1" strike="noStrike">
                <a:solidFill>
                  <a:srgbClr val="000000"/>
                </a:solidFill>
                <a:latin typeface="Calibri Light"/>
              </a:rPr>
              <a:t>Поради викладачу мистецької школи</a:t>
            </a:r>
            <a:endParaRPr b="0" lang="uk-UA" sz="4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TextShape 2"/>
          <p:cNvSpPr txBox="1"/>
          <p:nvPr/>
        </p:nvSpPr>
        <p:spPr>
          <a:xfrm>
            <a:off x="656640" y="984600"/>
            <a:ext cx="10925640" cy="561492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just">
              <a:lnSpc>
                <a:spcPct val="90000"/>
              </a:lnSpc>
            </a:pP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i="1" lang="uk-UA" sz="3200" spc="-1" strike="noStrike">
                <a:solidFill>
                  <a:srgbClr val="000000"/>
                </a:solidFill>
                <a:latin typeface="Calibri"/>
              </a:rPr>
              <a:t>В переважної більшості викладачів реферативна форма роботи. Тому одним із першочергових завдань є навчитися правилам оформлення коректного цитування.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</a:pP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indent="324000" algn="just">
              <a:lnSpc>
                <a:spcPct val="90000"/>
              </a:lnSpc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Посилання в тексті реферату або доповіді подавати тільки у квадратних дужках, наприклад [1], [1; 6], де цифри 1 і 6 відповідають порядковому номеру праці або джерела у Списку використаних джерел. Якщо посилання на джерела підряд з 1 по 6 , тоді [1-</a:t>
            </a:r>
            <a:r>
              <a:rPr b="0" lang="en-US" sz="3200" spc="-1" strike="noStrike">
                <a:solidFill>
                  <a:srgbClr val="000000"/>
                </a:solidFill>
                <a:latin typeface="Calibri"/>
              </a:rPr>
              <a:t>6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].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indent="324000" algn="just">
              <a:lnSpc>
                <a:spcPct val="90000"/>
              </a:lnSpc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Посилання на конкретні сторінки наводити після номера джерела через кому з маленької букви “с.”), наприклад: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</a:rPr>
              <a:t>[1, с. 5]. Якщо посилання на кілька праць, вони розділяються крапкою з комою: [1, с. 5; 6, с. 25-33].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</a:pP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extShape 1"/>
          <p:cNvSpPr txBox="1"/>
          <p:nvPr/>
        </p:nvSpPr>
        <p:spPr>
          <a:xfrm>
            <a:off x="609480" y="328320"/>
            <a:ext cx="11066400" cy="611892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 algn="ctr">
              <a:lnSpc>
                <a:spcPct val="90000"/>
              </a:lnSpc>
              <a:spcBef>
                <a:spcPts val="601"/>
              </a:spcBef>
            </a:pPr>
            <a:r>
              <a:rPr b="1" lang="uk-UA" sz="4800" spc="-1" strike="noStrike">
                <a:solidFill>
                  <a:srgbClr val="000000"/>
                </a:solidFill>
                <a:latin typeface="Calibri Light"/>
                <a:ea typeface="Calibri Light"/>
              </a:rPr>
              <a:t>Поради (продовження)</a:t>
            </a:r>
            <a:endParaRPr b="0" lang="uk-UA" sz="48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601"/>
              </a:spcBef>
            </a:pPr>
            <a:endParaRPr b="0" lang="uk-UA" sz="4800" spc="-1" strike="noStrike">
              <a:solidFill>
                <a:srgbClr val="000000"/>
              </a:solidFill>
              <a:latin typeface="Calibri"/>
            </a:endParaRPr>
          </a:p>
          <a:p>
            <a:pPr indent="45720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  <a:ea typeface="Calibri Light"/>
              </a:rPr>
              <a:t>Якщо використано відомості, матеріали чи твердження з монографій, оглядових статей, інших джерел з великою кількістю сторінок, тоді в посиланні необхідно точно вказати номери сторінок, ілюстрацій, таблиць тощо з джерела.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indent="45720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  <a:ea typeface="Calibri Light"/>
              </a:rPr>
              <a:t>Посилання у тексті зазвичай робиться в кінці речення.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indent="45720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uk-UA" sz="3200" spc="-1" strike="noStrike">
                <a:solidFill>
                  <a:srgbClr val="000000"/>
                </a:solidFill>
                <a:latin typeface="Calibri"/>
                <a:ea typeface="Calibri Light"/>
              </a:rPr>
              <a:t>Не подавати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  <a:ea typeface="Calibri Light"/>
              </a:rPr>
              <a:t>в тексті розгорнутих посилань, таких як 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601"/>
              </a:spcBef>
            </a:pPr>
            <a:r>
              <a:rPr b="0" lang="uk-UA" sz="3200" spc="-1" strike="noStrike">
                <a:solidFill>
                  <a:srgbClr val="000000"/>
                </a:solidFill>
                <a:latin typeface="Calibri"/>
                <a:ea typeface="Calibri Light"/>
              </a:rPr>
              <a:t>   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  <a:ea typeface="Calibri Light"/>
              </a:rPr>
              <a:t>Розів А.П. Вступ до музикознавства. Київ: Алерта, 2010. 96 с.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 indent="457200" algn="just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uk-UA" sz="3200" spc="-1" strike="noStrike">
                <a:solidFill>
                  <a:srgbClr val="000000"/>
                </a:solidFill>
                <a:latin typeface="Calibri"/>
                <a:ea typeface="Calibri Light"/>
              </a:rPr>
              <a:t>Неприпустиме</a:t>
            </a:r>
            <a:r>
              <a:rPr b="0" lang="uk-UA" sz="3200" spc="-1" strike="noStrike">
                <a:solidFill>
                  <a:srgbClr val="000000"/>
                </a:solidFill>
                <a:latin typeface="Calibri"/>
                <a:ea typeface="Calibri Light"/>
              </a:rPr>
              <a:t> посилання на неопубліковані та незавершені    праці.</a:t>
            </a: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uk-UA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TextShape 1"/>
          <p:cNvSpPr txBox="1"/>
          <p:nvPr/>
        </p:nvSpPr>
        <p:spPr>
          <a:xfrm>
            <a:off x="257760" y="316440"/>
            <a:ext cx="11629080" cy="636516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uk-UA" sz="3000" spc="-1" strike="noStrike">
                <a:solidFill>
                  <a:srgbClr val="000000"/>
                </a:solidFill>
                <a:latin typeface="Calibri"/>
              </a:rPr>
              <a:t>1. Цитування думки</a:t>
            </a: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</a:pPr>
            <a:r>
              <a:rPr b="0" lang="uk-UA" sz="30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uk-UA" sz="3000" spc="-1" strike="noStrike">
                <a:solidFill>
                  <a:srgbClr val="000000"/>
                </a:solidFill>
                <a:latin typeface="Calibri"/>
              </a:rPr>
              <a:t>Музичне мистецтво, як один із видів мистецтва, є засобом пізнання оточуючого світу й формування особистості [11]</a:t>
            </a: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uk-UA" sz="3000" spc="-1" strike="noStrike">
                <a:solidFill>
                  <a:srgbClr val="000000"/>
                </a:solidFill>
                <a:latin typeface="Calibri"/>
              </a:rPr>
              <a:t>2. Дослівне цитування</a:t>
            </a: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</a:pPr>
            <a:r>
              <a:rPr b="0" lang="uk-UA" sz="30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uk-UA" sz="3000" spc="-1" strike="noStrike">
                <a:solidFill>
                  <a:srgbClr val="000000"/>
                </a:solidFill>
                <a:latin typeface="Calibri"/>
              </a:rPr>
              <a:t>Про вагомий вплив музики на процес формування особистості відмічав С. Смірнов – музика стає «... вираженням людської психіки, а також внутрішніх тенденцій розвитку людського суспільства </a:t>
            </a:r>
            <a:r>
              <a:rPr b="0" lang="ru-RU" sz="3000" spc="-1" strike="noStrike">
                <a:solidFill>
                  <a:srgbClr val="000000"/>
                </a:solidFill>
                <a:latin typeface="Calibri"/>
              </a:rPr>
              <a:t>– </a:t>
            </a:r>
            <a:r>
              <a:rPr b="0" lang="uk-UA" sz="3000" spc="-1" strike="noStrike">
                <a:solidFill>
                  <a:srgbClr val="000000"/>
                </a:solidFill>
                <a:latin typeface="Calibri"/>
              </a:rPr>
              <a:t>моральних, ідейних, естетичних та інших</a:t>
            </a:r>
            <a:r>
              <a:rPr b="0" lang="ru-RU" sz="3000" spc="-1" strike="noStrike">
                <a:solidFill>
                  <a:srgbClr val="000000"/>
                </a:solidFill>
                <a:latin typeface="Calibri"/>
              </a:rPr>
              <a:t>» [7, с. 4–5].</a:t>
            </a: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1" lang="ru-RU" sz="3000" spc="-1" strike="noStrike">
                <a:solidFill>
                  <a:srgbClr val="000000"/>
                </a:solidFill>
                <a:latin typeface="Calibri"/>
              </a:rPr>
              <a:t>3. Непряме цитування</a:t>
            </a: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</a:pPr>
            <a:r>
              <a:rPr b="0" lang="uk-UA" sz="30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uk-UA" sz="3000" spc="-1" strike="noStrike">
                <a:solidFill>
                  <a:srgbClr val="000000"/>
                </a:solidFill>
                <a:latin typeface="Calibri"/>
              </a:rPr>
              <a:t>Видатний український композитор М. Лисенко, який писав, що музика розвивається разом із розвитком найвищих ідеалів людності, іде в супроводі величних подій історичного життя, у супроводі розвитку релігійних ідеалів [2, с. 13].</a:t>
            </a:r>
            <a:endParaRPr b="0" lang="uk-UA" sz="3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TextShape 1"/>
          <p:cNvSpPr txBox="1"/>
          <p:nvPr/>
        </p:nvSpPr>
        <p:spPr>
          <a:xfrm>
            <a:off x="351720" y="433800"/>
            <a:ext cx="11441520" cy="61308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228600" indent="-22824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uk-UA" sz="2800" spc="-1" strike="noStrike">
                <a:solidFill>
                  <a:srgbClr val="000000"/>
                </a:solidFill>
                <a:latin typeface="Calibri"/>
              </a:rPr>
              <a:t>Унікальність твору </a:t>
            </a: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(роботи, розробки) – співвідношення (у відсотках) матеріалу, що не має збігів з іншими публікаціями, до загального об’єму матеріалу. 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Рекомендовані показники унікальності текстів для наукових, науково-методичних праць, рукописів статей, тез доповідей, дисертаційних робіт і авторефератів наступні: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─ </a:t>
            </a: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понад 90% – текст вважається унікальним;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─ </a:t>
            </a: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від 75% до 90% – унікальність тексту задовільна, слід перевірити наявність посилань на першоджерела;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─ </a:t>
            </a: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від 60% до 75% – текст відправляється на доопрацювання;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─ </a:t>
            </a: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менше 60% – дослідження до розгляду не приймається;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─ </a:t>
            </a:r>
            <a:r>
              <a:rPr b="0" lang="uk-UA" sz="2800" spc="-1" strike="noStrike">
                <a:solidFill>
                  <a:srgbClr val="000000"/>
                </a:solidFill>
                <a:latin typeface="Calibri"/>
              </a:rPr>
              <a:t>більше ніж 20% запозичень з одного джерела – дослідження до розгляду не приймається.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601"/>
              </a:spcBef>
              <a:buClr>
                <a:srgbClr val="000000"/>
              </a:buClr>
              <a:buFont typeface="Arial"/>
              <a:buChar char="•"/>
            </a:pPr>
            <a:r>
              <a:rPr b="1" lang="uk-UA" sz="2800" spc="-1" strike="noStrike">
                <a:solidFill>
                  <a:srgbClr val="000000"/>
                </a:solidFill>
                <a:latin typeface="Calibri"/>
              </a:rPr>
              <a:t>Не існує обов’язкового відсотка унікальності рефератів. Однак вступ, висновки до підрозділів та загальні, мають бути АВТОРСЬКИМИ.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extShape 1"/>
          <p:cNvSpPr txBox="1"/>
          <p:nvPr/>
        </p:nvSpPr>
        <p:spPr>
          <a:xfrm>
            <a:off x="339840" y="363240"/>
            <a:ext cx="11488320" cy="616608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90000"/>
              </a:lnSpc>
              <a:spcBef>
                <a:spcPts val="601"/>
              </a:spcBef>
            </a:pPr>
            <a:r>
              <a:rPr b="1" i="1" lang="uk-UA" sz="2800" spc="-1" strike="noStrike">
                <a:solidFill>
                  <a:srgbClr val="000000"/>
                </a:solidFill>
                <a:latin typeface="Times New Roman"/>
              </a:rPr>
              <a:t>Закон України «</a:t>
            </a:r>
            <a:r>
              <a:rPr b="1" i="1" lang="ru-RU" sz="2800" spc="-1" strike="noStrike">
                <a:solidFill>
                  <a:srgbClr val="000000"/>
                </a:solidFill>
                <a:latin typeface="Times New Roman"/>
              </a:rPr>
              <a:t>Про авторське право і суміжні права»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90000"/>
              </a:lnSpc>
              <a:spcBef>
                <a:spcPts val="601"/>
              </a:spcBef>
            </a:pPr>
            <a:r>
              <a:rPr b="1" i="1" lang="uk-UA" sz="2800" spc="-1" strike="noStrike">
                <a:solidFill>
                  <a:srgbClr val="000000"/>
                </a:solidFill>
                <a:latin typeface="Times New Roman"/>
              </a:rPr>
              <a:t> </a:t>
            </a:r>
            <a:r>
              <a:rPr b="1" i="1" lang="uk-UA" sz="2800" spc="-1" strike="noStrike" u="sng">
                <a:solidFill>
                  <a:srgbClr val="0563c1"/>
                </a:solidFill>
                <a:uFillTx/>
                <a:latin typeface="Times New Roman"/>
                <a:hlinkClick r:id="rId1"/>
              </a:rPr>
              <a:t>№ 2811-</a:t>
            </a:r>
            <a:r>
              <a:rPr b="1" i="1" lang="en-US" sz="2800" spc="-1" strike="noStrike" u="sng">
                <a:solidFill>
                  <a:srgbClr val="0563c1"/>
                </a:solidFill>
                <a:uFillTx/>
                <a:latin typeface="Times New Roman"/>
                <a:hlinkClick r:id="rId2"/>
              </a:rPr>
              <a:t>IX </a:t>
            </a:r>
            <a:r>
              <a:rPr b="1" i="1" lang="uk-UA" sz="2800" spc="-1" strike="noStrike" u="sng">
                <a:solidFill>
                  <a:srgbClr val="0563c1"/>
                </a:solidFill>
                <a:uFillTx/>
                <a:latin typeface="Times New Roman"/>
                <a:hlinkClick r:id="rId3"/>
              </a:rPr>
              <a:t>від 01.12.2022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</a:pPr>
            <a:r>
              <a:rPr b="0" lang="uk-UA" sz="2800" spc="-1" strike="noStrike">
                <a:solidFill>
                  <a:srgbClr val="333333"/>
                </a:solidFill>
                <a:latin typeface="Times New Roman"/>
              </a:rPr>
              <a:t>Стаття 22, пункт 2: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algn="just">
              <a:lnSpc>
                <a:spcPct val="90000"/>
              </a:lnSpc>
            </a:pPr>
            <a:r>
              <a:rPr b="0" lang="uk-UA" sz="2800" spc="-1" strike="noStrike">
                <a:solidFill>
                  <a:srgbClr val="333333"/>
                </a:solidFill>
                <a:latin typeface="Times New Roman"/>
              </a:rPr>
              <a:t>Допускається без згоди автора чи іншої особи, яка має авторське право: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 algn="just">
              <a:lnSpc>
                <a:spcPct val="90000"/>
              </a:lnSpc>
              <a:buClr>
                <a:srgbClr val="333333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333333"/>
                </a:solidFill>
                <a:latin typeface="Times New Roman"/>
              </a:rPr>
              <a:t>1) відтворення уривків з опублікованих письмових творів, аудіовізуальних творів як ілюстрацій для навчання за умови, що обсяг такого відтворення відповідає зазначеній меті;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 algn="just">
              <a:lnSpc>
                <a:spcPct val="90000"/>
              </a:lnSpc>
              <a:buClr>
                <a:srgbClr val="333333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333333"/>
                </a:solidFill>
                <a:latin typeface="Times New Roman"/>
              </a:rPr>
              <a:t>2) репрографічне</a:t>
            </a:r>
            <a:r>
              <a:rPr b="0" lang="en-US" sz="2800" spc="-1" strike="noStrike">
                <a:solidFill>
                  <a:srgbClr val="333333"/>
                </a:solidFill>
                <a:latin typeface="Times New Roman"/>
              </a:rPr>
              <a:t> (</a:t>
            </a:r>
            <a:r>
              <a:rPr b="0" lang="uk-UA" sz="2800" spc="-1" strike="noStrike">
                <a:solidFill>
                  <a:srgbClr val="333333"/>
                </a:solidFill>
                <a:latin typeface="Times New Roman"/>
              </a:rPr>
              <a:t>скопійоване) відтворення навчальними закладами для аудиторних занять опублікованих статей та інших невеликих за обсягом творів, а також уривків з письмових творів з ілюстраціями або без них за умови, коли: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 algn="just">
              <a:lnSpc>
                <a:spcPct val="90000"/>
              </a:lnSpc>
              <a:buClr>
                <a:srgbClr val="333333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333333"/>
                </a:solidFill>
                <a:latin typeface="Times New Roman"/>
              </a:rPr>
              <a:t>а) обсяг такого відтворення відповідає зазначеній меті;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marL="228600" indent="-228240" algn="just">
              <a:lnSpc>
                <a:spcPct val="90000"/>
              </a:lnSpc>
              <a:buClr>
                <a:srgbClr val="333333"/>
              </a:buClr>
              <a:buFont typeface="Arial"/>
              <a:buChar char="•"/>
            </a:pPr>
            <a:r>
              <a:rPr b="0" lang="uk-UA" sz="2800" spc="-1" strike="noStrike">
                <a:solidFill>
                  <a:srgbClr val="333333"/>
                </a:solidFill>
                <a:latin typeface="Times New Roman"/>
              </a:rPr>
              <a:t>б) відтворення твору є поодиноким випадком і не має систематичного характеру. 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90000"/>
              </a:lnSpc>
            </a:pPr>
            <a:r>
              <a:rPr b="1" i="1" lang="uk-UA" sz="2800" spc="-1" strike="noStrike">
                <a:solidFill>
                  <a:srgbClr val="c00000"/>
                </a:solidFill>
                <a:latin typeface="Times New Roman"/>
              </a:rPr>
              <a:t>Стосується текстових матеріалів, музичних файлів та зображень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</a:pPr>
            <a:r>
              <a:rPr b="1" lang="uk-UA" sz="2800" spc="-1" strike="noStrike">
                <a:solidFill>
                  <a:srgbClr val="000000"/>
                </a:solidFill>
                <a:latin typeface="Calibri"/>
              </a:rPr>
              <a:t>Обов’язковим є посилання на першоджерело!!!</a:t>
            </a:r>
            <a:endParaRPr b="0" lang="uk-UA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TextShape 1"/>
          <p:cNvSpPr txBox="1"/>
          <p:nvPr/>
        </p:nvSpPr>
        <p:spPr>
          <a:xfrm>
            <a:off x="838080" y="365040"/>
            <a:ext cx="10515240" cy="631656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r>
              <a:rPr b="1" lang="uk-UA" sz="4400" spc="-1" strike="noStrike">
                <a:solidFill>
                  <a:srgbClr val="000000"/>
                </a:solidFill>
                <a:latin typeface="Comic Sans MS"/>
              </a:rPr>
              <a:t>  </a:t>
            </a:r>
            <a:r>
              <a:rPr b="1" lang="uk-UA" sz="4400" spc="-1" strike="noStrike">
                <a:solidFill>
                  <a:srgbClr val="000000"/>
                </a:solidFill>
                <a:latin typeface="Comic Sans MS"/>
              </a:rPr>
              <a:t>Щиро бажаю творчих</a:t>
            </a:r>
            <a:br/>
            <a:r>
              <a:rPr b="1" lang="uk-UA" sz="4400" spc="-1" strike="noStrike">
                <a:solidFill>
                  <a:srgbClr val="000000"/>
                </a:solidFill>
                <a:latin typeface="Comic Sans MS"/>
              </a:rPr>
              <a:t>успіхів та плідної праці!</a:t>
            </a:r>
            <a:br/>
            <a:r>
              <a:rPr b="1" lang="uk-UA" sz="4400" spc="-1" strike="noStrike">
                <a:solidFill>
                  <a:srgbClr val="000000"/>
                </a:solidFill>
                <a:latin typeface="Comic Sans MS"/>
              </a:rPr>
              <a:t>	</a:t>
            </a:r>
            <a:r>
              <a:rPr b="1" lang="uk-UA" sz="4400" spc="-1" strike="noStrike">
                <a:solidFill>
                  <a:srgbClr val="000000"/>
                </a:solidFill>
                <a:latin typeface="Comic Sans MS"/>
              </a:rPr>
              <a:t>	</a:t>
            </a:r>
            <a:r>
              <a:rPr b="1" lang="uk-UA" sz="4400" spc="-1" strike="noStrike">
                <a:solidFill>
                  <a:srgbClr val="000000"/>
                </a:solidFill>
                <a:latin typeface="Comic Sans MS"/>
              </a:rPr>
              <a:t>	</a:t>
            </a:r>
            <a:r>
              <a:rPr b="1" lang="uk-UA" sz="4400" spc="-1" strike="noStrike">
                <a:solidFill>
                  <a:srgbClr val="000000"/>
                </a:solidFill>
                <a:latin typeface="Comic Sans MS"/>
              </a:rPr>
              <a:t>	</a:t>
            </a:r>
            <a:br/>
            <a:r>
              <a:rPr b="1" lang="uk-UA" sz="4400" spc="-1" strike="noStrike">
                <a:solidFill>
                  <a:srgbClr val="000000"/>
                </a:solidFill>
                <a:latin typeface="Comic Sans MS"/>
              </a:rPr>
              <a:t>	</a:t>
            </a:r>
            <a:r>
              <a:rPr b="1" lang="uk-UA" sz="4400" spc="-1" strike="noStrike">
                <a:solidFill>
                  <a:srgbClr val="000000"/>
                </a:solidFill>
                <a:latin typeface="Comic Sans MS"/>
              </a:rPr>
              <a:t>	</a:t>
            </a:r>
            <a:br/>
            <a:br/>
            <a:r>
              <a:rPr b="1" lang="uk-UA" sz="4400" spc="-1" strike="noStrike">
                <a:solidFill>
                  <a:srgbClr val="000000"/>
                </a:solidFill>
                <a:latin typeface="Comic Sans MS"/>
              </a:rPr>
              <a:t>	</a:t>
            </a:r>
            <a:r>
              <a:rPr b="1" lang="uk-UA" sz="4400" spc="-1" strike="noStrike">
                <a:solidFill>
                  <a:srgbClr val="000000"/>
                </a:solidFill>
                <a:latin typeface="Comic Sans MS"/>
              </a:rPr>
              <a:t>	</a:t>
            </a:r>
            <a:r>
              <a:rPr b="1" lang="uk-UA" sz="4400" spc="-1" strike="noStrike">
                <a:solidFill>
                  <a:srgbClr val="000000"/>
                </a:solidFill>
                <a:latin typeface="Comic Sans MS"/>
              </a:rPr>
              <a:t>	</a:t>
            </a:r>
            <a:r>
              <a:rPr b="1" lang="uk-UA" sz="5400" spc="-1" strike="noStrike">
                <a:solidFill>
                  <a:srgbClr val="000000"/>
                </a:solidFill>
                <a:latin typeface="Comic Sans MS"/>
              </a:rPr>
              <a:t>Дякую за увагу!    </a:t>
            </a:r>
            <a:endParaRPr b="0" lang="uk-UA" sz="54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9" name="Рисунок 5" descr=""/>
          <p:cNvPicPr/>
          <p:nvPr/>
        </p:nvPicPr>
        <p:blipFill>
          <a:blip r:embed="rId1"/>
          <a:stretch/>
        </p:blipFill>
        <p:spPr>
          <a:xfrm>
            <a:off x="8091720" y="496080"/>
            <a:ext cx="3027240" cy="30272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500">
        <p:checker dir="vert"/>
      </p:transition>
    </mc:Choice>
    <mc:Fallback>
      <p:transition spd="slow">
        <p:checker dir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499</TotalTime>
  <Application>LibreOffice/6.4.3.2$Windows_X86_64 LibreOffice_project/747b5d0ebf89f41c860ec2a39efd7cb15b54f2d8</Application>
  <Words>1388</Words>
  <Paragraphs>91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2024-01-13T21:20:03Z</dcterms:created>
  <dc:creator>Єлізавета Грудська</dc:creator>
  <dc:description/>
  <dc:language>uk-UA</dc:language>
  <cp:lastModifiedBy>Єлізавета Грудська</cp:lastModifiedBy>
  <dcterms:modified xsi:type="dcterms:W3CDTF">2024-01-19T14:38:19Z</dcterms:modified>
  <cp:revision>27</cp:revision>
  <dc:subject/>
  <dc:title>Забезпечення академічної доброчесності у діяльності педагогічних працівників і учнів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Широкоэкранный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17</vt:i4>
  </property>
</Properties>
</file>